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1" r:id="rId6"/>
    <p:sldId id="263" r:id="rId7"/>
    <p:sldId id="262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3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Runtime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time (ms)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Sheet1!$C$2:$C$17</c:f>
              <c:numCache>
                <c:formatCode>General</c:formatCode>
                <c:ptCount val="16"/>
                <c:pt idx="0">
                  <c:v>17.0</c:v>
                </c:pt>
                <c:pt idx="1">
                  <c:v>17.0</c:v>
                </c:pt>
                <c:pt idx="2">
                  <c:v>17.0</c:v>
                </c:pt>
                <c:pt idx="3">
                  <c:v>17.0</c:v>
                </c:pt>
                <c:pt idx="4">
                  <c:v>20.0</c:v>
                </c:pt>
                <c:pt idx="5">
                  <c:v>24.0</c:v>
                </c:pt>
                <c:pt idx="6">
                  <c:v>30.0</c:v>
                </c:pt>
                <c:pt idx="7">
                  <c:v>52.0</c:v>
                </c:pt>
                <c:pt idx="8">
                  <c:v>106.0</c:v>
                </c:pt>
                <c:pt idx="9">
                  <c:v>223.0</c:v>
                </c:pt>
                <c:pt idx="10">
                  <c:v>519.0</c:v>
                </c:pt>
                <c:pt idx="11">
                  <c:v>1140.0</c:v>
                </c:pt>
                <c:pt idx="12">
                  <c:v>2538.0</c:v>
                </c:pt>
                <c:pt idx="13">
                  <c:v>6138.0</c:v>
                </c:pt>
                <c:pt idx="14">
                  <c:v>15655.0</c:v>
                </c:pt>
                <c:pt idx="15">
                  <c:v>39611.0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54614032"/>
        <c:axId val="-654887408"/>
      </c:lineChart>
      <c:catAx>
        <c:axId val="-65461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887408"/>
        <c:crosses val="autoZero"/>
        <c:auto val="1"/>
        <c:lblAlgn val="ctr"/>
        <c:lblOffset val="100"/>
        <c:noMultiLvlLbl val="0"/>
      </c:catAx>
      <c:valAx>
        <c:axId val="-65488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461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Ln(time)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ln(time)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Sheet1!$B$2:$B$17</c:f>
              <c:numCache>
                <c:formatCode>General</c:formatCode>
                <c:ptCount val="16"/>
                <c:pt idx="0">
                  <c:v>2.833213344056216</c:v>
                </c:pt>
                <c:pt idx="1">
                  <c:v>2.833213344056216</c:v>
                </c:pt>
                <c:pt idx="2">
                  <c:v>2.833213344056216</c:v>
                </c:pt>
                <c:pt idx="3">
                  <c:v>2.833213344056216</c:v>
                </c:pt>
                <c:pt idx="4">
                  <c:v>2.995732273553991</c:v>
                </c:pt>
                <c:pt idx="5">
                  <c:v>3.178053830347946</c:v>
                </c:pt>
                <c:pt idx="6">
                  <c:v>3.401197381662155</c:v>
                </c:pt>
                <c:pt idx="7">
                  <c:v>3.951243718581428</c:v>
                </c:pt>
                <c:pt idx="8">
                  <c:v>4.663439094112066</c:v>
                </c:pt>
                <c:pt idx="9">
                  <c:v>5.407171771460119</c:v>
                </c:pt>
                <c:pt idx="10">
                  <c:v>6.251903883165888</c:v>
                </c:pt>
                <c:pt idx="11">
                  <c:v>7.038783541388542</c:v>
                </c:pt>
                <c:pt idx="12">
                  <c:v>7.839131648274333</c:v>
                </c:pt>
                <c:pt idx="13">
                  <c:v>8.72225423517968</c:v>
                </c:pt>
                <c:pt idx="14">
                  <c:v>9.658545633760505</c:v>
                </c:pt>
                <c:pt idx="15">
                  <c:v>10.58686213644725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31882032"/>
        <c:axId val="-249847568"/>
      </c:lineChart>
      <c:catAx>
        <c:axId val="-43188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49847568"/>
        <c:crosses val="autoZero"/>
        <c:auto val="1"/>
        <c:lblAlgn val="ctr"/>
        <c:lblOffset val="100"/>
        <c:noMultiLvlLbl val="0"/>
      </c:catAx>
      <c:valAx>
        <c:axId val="-24984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88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59BFD-B96F-8A44-95DF-D2060F3DED97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79A01-923F-7445-997D-D10554129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79A01-923F-7445-997D-D10554129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9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1343-4257-2B40-AC66-1CAE5726B270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va.onlinejudge.org/index.php?option=com_onlinejudge&amp;Itemid=8&amp;page=show_problem&amp;problem=5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rlEkerot/held-kar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Ekerot/held-karp" TargetMode="External"/><Relationship Id="rId4" Type="http://schemas.openxmlformats.org/officeDocument/2006/relationships/hyperlink" Target="https://github.com/Hank-TNguyen/CMPUT-403-dem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fleurys-algorithm-for-printing-eulerian-path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968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Travelling Salesman </a:t>
            </a:r>
            <a:r>
              <a:rPr lang="en-US" smtClean="0"/>
              <a:t>Problem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8973"/>
            <a:ext cx="9144000" cy="1655762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smtClean="0"/>
              <a:t>Hung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UVa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uva.onlinejudge.org/index.php?option=com_onlinejudge&amp;Itemid=8&amp;page=show_problem&amp;problem=52</a:t>
            </a:r>
            <a:endParaRPr lang="en-US" dirty="0" smtClean="0"/>
          </a:p>
          <a:p>
            <a:pPr lvl="1"/>
            <a:r>
              <a:rPr lang="en-US" dirty="0" smtClean="0"/>
              <a:t>UVa_116 </a:t>
            </a:r>
            <a:r>
              <a:rPr lang="mr-IN" dirty="0" smtClean="0"/>
              <a:t>–</a:t>
            </a:r>
            <a:r>
              <a:rPr lang="en-US" smtClean="0"/>
              <a:t> Unidirectional TSP</a:t>
            </a:r>
          </a:p>
        </p:txBody>
      </p:sp>
    </p:spTree>
    <p:extLst>
      <p:ext uri="{BB962C8B-B14F-4D97-AF65-F5344CB8AC3E}">
        <p14:creationId xmlns:p14="http://schemas.microsoft.com/office/powerpoint/2010/main" val="20540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07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“Given a list of cities and the distances between each pair of cities, find the shortest possible route that visits each city and returns to the origin city”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0245" y="4350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7303" y="5541376"/>
            <a:ext cx="1011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Graph problem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Find the shortest path that visits all the nodes and come back to the origin node.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207" y="497692"/>
            <a:ext cx="6486832" cy="5826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9148" y="2020529"/>
            <a:ext cx="2734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Vehicle routing</a:t>
            </a:r>
            <a:endParaRPr lang="en-US" dirty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UPS delivery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School bus routing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Let’s go micro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Computing Wiring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PCB production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Brute force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!)</m:t>
                    </m:r>
                  </m:oMath>
                </a14:m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Try all paths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n! permutation of edges.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Not practical!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 smtClean="0"/>
                  <a:t>DP solution: Held-Karp </a:t>
                </a:r>
                <a:r>
                  <a:rPr lang="en-US" dirty="0"/>
                  <a:t>algorithm 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Implementation</a:t>
                </a:r>
                <a:r>
                  <a:rPr lang="en-US" dirty="0"/>
                  <a:t>: </a:t>
                </a:r>
                <a:r>
                  <a:rPr lang="en-US" dirty="0" smtClean="0">
                    <a:hlinkClick r:id="rId2"/>
                  </a:rPr>
                  <a:t>https</a:t>
                </a:r>
                <a:r>
                  <a:rPr lang="en-US" dirty="0">
                    <a:hlinkClick r:id="rId2"/>
                  </a:rPr>
                  <a:t>://</a:t>
                </a:r>
                <a:r>
                  <a:rPr lang="en-US" dirty="0" smtClean="0">
                    <a:hlinkClick r:id="rId2"/>
                  </a:rPr>
                  <a:t>github.com/CarlEkerot/held-karp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Also, not practical!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78453038"/>
              </p:ext>
            </p:extLst>
          </p:nvPr>
        </p:nvGraphicFramePr>
        <p:xfrm>
          <a:off x="6915713" y="3554360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76616"/>
              </p:ext>
            </p:extLst>
          </p:nvPr>
        </p:nvGraphicFramePr>
        <p:xfrm>
          <a:off x="1600200" y="3554361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84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Graphic spid="4" grpId="0">
        <p:bldAsOne/>
      </p:bldGraphic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92" y="222621"/>
            <a:ext cx="10515600" cy="1325563"/>
          </a:xfrm>
        </p:spPr>
        <p:txBody>
          <a:bodyPr/>
          <a:lstStyle/>
          <a:p>
            <a:r>
              <a:rPr lang="en-US" dirty="0"/>
              <a:t>Heuristic </a:t>
            </a:r>
            <a:r>
              <a:rPr lang="mr-IN" dirty="0"/>
              <a:t>–</a:t>
            </a:r>
            <a:r>
              <a:rPr lang="en-US" dirty="0"/>
              <a:t>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5072" y="1421864"/>
                <a:ext cx="10515600" cy="50858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Idea: find some thing ”cheaper” but “good enough”.</a:t>
                </a:r>
              </a:p>
              <a:p>
                <a:pPr lvl="1"/>
                <a:r>
                  <a:rPr lang="en-US" dirty="0"/>
                  <a:t>Walk on the MST edges to complete the cycle </a:t>
                </a:r>
                <a:r>
                  <a:rPr lang="en-US" dirty="0" smtClean="0"/>
                  <a:t>(</a:t>
                </a:r>
                <a:r>
                  <a:rPr lang="en-US" dirty="0"/>
                  <a:t>Here we duplicate the </a:t>
                </a:r>
                <a:r>
                  <a:rPr lang="en-US" dirty="0" smtClean="0"/>
                  <a:t>nodes, the result is Hamiltonian cycle)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”collapse” nodes on the path </a:t>
                </a:r>
                <a:endParaRPr lang="en-US" dirty="0"/>
              </a:p>
              <a:p>
                <a:r>
                  <a:rPr lang="en-US" dirty="0"/>
                  <a:t>How good is the solution? </a:t>
                </a:r>
                <a:endParaRPr lang="en-US" dirty="0" smtClean="0"/>
              </a:p>
              <a:p>
                <a:pPr lvl="1"/>
                <a:r>
                  <a:rPr lang="en-US" dirty="0"/>
                  <a:t>Minimum Spanning Tree: the cost of the optimal path cannot be smaller than the size of MST (by MST definition</a:t>
                </a:r>
                <a:r>
                  <a:rPr lang="en-US" dirty="0" smtClean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≤2 × </m:t>
                    </m:r>
                    <m:r>
                      <a:rPr lang="en-US" i="1">
                        <a:latin typeface="Cambria Math" charset="0"/>
                      </a:rPr>
                      <m:t>𝑀𝑆𝑇</m:t>
                    </m:r>
                    <m:r>
                      <a:rPr lang="en-US" i="1">
                        <a:latin typeface="Cambria Math" charset="0"/>
                      </a:rPr>
                      <m:t>≤2 </m:t>
                    </m:r>
                    <m:r>
                      <a:rPr lang="en-US" i="1">
                        <a:latin typeface="Cambria Math" charset="0"/>
                      </a:rPr>
                      <m:t>𝑂𝑃𝑇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			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2-approximation: we can guarantee the found path is at most twice as long as the optimal path. </a:t>
                </a:r>
              </a:p>
              <a:p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smtClean="0"/>
                  <a:t>Let’s try out some code!</a:t>
                </a:r>
                <a:endParaRPr lang="en-US" dirty="0"/>
              </a:p>
              <a:p>
                <a:r>
                  <a:rPr lang="en-US" dirty="0"/>
                  <a:t>There is a caveat: </a:t>
                </a:r>
                <a:r>
                  <a:rPr lang="en-US" dirty="0" smtClean="0"/>
                  <a:t>only works with metric TSP (triangle inequality holds)</a:t>
                </a:r>
              </a:p>
              <a:p>
                <a:pPr lvl="1"/>
                <a:r>
                  <a:rPr lang="en-US" dirty="0" smtClean="0"/>
                  <a:t>Why?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072" y="1421864"/>
                <a:ext cx="10515600" cy="5085814"/>
              </a:xfrm>
              <a:blipFill rotWithShape="0">
                <a:blip r:embed="rId3"/>
                <a:stretch>
                  <a:fillRect l="-928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6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87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27" y="1690688"/>
            <a:ext cx="5801784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39984" y="1705437"/>
                <a:ext cx="531846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upper-bound does not hold on cost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i.e. </a:t>
                </a:r>
                <a14:m>
                  <m:oMath xmlns:m="http://schemas.openxmlformats.org/officeDocument/2006/math">
                    <m:r>
                      <a:rPr lang="en-US" b="0" i="1" strike="sngStrike" smtClean="0">
                        <a:latin typeface="Cambria Math" charset="0"/>
                      </a:rPr>
                      <m:t>𝐶</m:t>
                    </m:r>
                    <m:r>
                      <a:rPr lang="en-US" b="0" i="1" strike="sngStrike" smtClean="0">
                        <a:latin typeface="Cambria Math" charset="0"/>
                      </a:rPr>
                      <m:t>≤2 ×</m:t>
                    </m:r>
                    <m:r>
                      <a:rPr lang="en-US" b="0" i="1" strike="sngStrike" smtClean="0">
                        <a:latin typeface="Cambria Math" charset="0"/>
                      </a:rPr>
                      <m:t>𝑀𝑆𝑇</m:t>
                    </m:r>
                  </m:oMath>
                </a14:m>
                <a:r>
                  <a:rPr lang="en-US" strike="sngStrike" dirty="0" smtClean="0"/>
                  <a:t> </a:t>
                </a:r>
              </a:p>
              <a:p>
                <a:endParaRPr lang="en-US" strike="sngStrike" dirty="0"/>
              </a:p>
              <a:p>
                <a:r>
                  <a:rPr lang="en-US" dirty="0" smtClean="0"/>
                  <a:t>The reason is when we reduce the path, the cost might increase, i.e.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ath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𝑃𝑎𝑡h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05437"/>
                <a:ext cx="5318468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916" t="-4861" r="-1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38200" y="1836561"/>
            <a:ext cx="15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 board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MST: Code </a:t>
            </a:r>
            <a:r>
              <a:rPr lang="en-US" dirty="0" err="1" smtClean="0"/>
              <a:t>Archieve</a:t>
            </a:r>
            <a:endParaRPr lang="en-US" dirty="0" smtClean="0"/>
          </a:p>
          <a:p>
            <a:r>
              <a:rPr lang="en-US" dirty="0"/>
              <a:t>Fleury: </a:t>
            </a:r>
            <a:r>
              <a:rPr lang="en-US" dirty="0">
                <a:hlinkClick r:id="rId2"/>
              </a:rPr>
              <a:t>https://www.geeksforgeeks.org/fleurys-algorithm-for-printing-eulerian-path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Held-</a:t>
            </a:r>
            <a:r>
              <a:rPr lang="en-US" dirty="0" err="1" smtClean="0"/>
              <a:t>karp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github.com/CarlEkerot/held-karp</a:t>
            </a:r>
            <a:endParaRPr lang="en-US" dirty="0" smtClean="0"/>
          </a:p>
          <a:p>
            <a:r>
              <a:rPr lang="en-US" dirty="0"/>
              <a:t>This presentation: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github.com/Hank-TNguyen/CMPUT-403-demo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Thx!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255</Words>
  <Application>Microsoft Macintosh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Travelling Salesman Problem </vt:lpstr>
      <vt:lpstr>Problem statement</vt:lpstr>
      <vt:lpstr>Applications</vt:lpstr>
      <vt:lpstr>Exact algorithm</vt:lpstr>
      <vt:lpstr>Exact algorithm (cont.)</vt:lpstr>
      <vt:lpstr>Heuristic – Approximation</vt:lpstr>
      <vt:lpstr>Triangle inequality</vt:lpstr>
      <vt:lpstr>Sources</vt:lpstr>
      <vt:lpstr>Thx!</vt:lpstr>
      <vt:lpstr>UVa problem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 </dc:title>
  <dc:creator>Nguyen, Hank</dc:creator>
  <cp:lastModifiedBy>Nguyen, Hank</cp:lastModifiedBy>
  <cp:revision>29</cp:revision>
  <dcterms:created xsi:type="dcterms:W3CDTF">2018-02-27T07:03:26Z</dcterms:created>
  <dcterms:modified xsi:type="dcterms:W3CDTF">2018-03-02T07:22:24Z</dcterms:modified>
</cp:coreProperties>
</file>